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5" r:id="rId4"/>
    <p:sldId id="271" r:id="rId5"/>
    <p:sldId id="259" r:id="rId6"/>
    <p:sldId id="264" r:id="rId7"/>
    <p:sldId id="261" r:id="rId8"/>
    <p:sldId id="262" r:id="rId9"/>
    <p:sldId id="263" r:id="rId10"/>
    <p:sldId id="258" r:id="rId11"/>
    <p:sldId id="265" r:id="rId12"/>
    <p:sldId id="270" r:id="rId13"/>
    <p:sldId id="266" r:id="rId14"/>
    <p:sldId id="267" r:id="rId15"/>
    <p:sldId id="274" r:id="rId16"/>
    <p:sldId id="268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39"/>
    <p:restoredTop sz="91524"/>
  </p:normalViewPr>
  <p:slideViewPr>
    <p:cSldViewPr snapToGrid="0">
      <p:cViewPr varScale="1">
        <p:scale>
          <a:sx n="141" d="100"/>
          <a:sy n="141" d="100"/>
        </p:scale>
        <p:origin x="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2C7F1-A6F1-5F23-9E74-3CCF10130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325D13-F137-17D9-4994-FD5F2F6CD5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8D63B4-A09A-9ECB-9C77-B70FE49D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1A85D-9527-DB10-5F8B-67BBFF92B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20345A-4021-5D43-0C77-74083DB07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142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CE0FB1-06AF-ADA5-C0EB-E7448D3D3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A1BCBC-96B9-6345-324C-DFB7A5B656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573C07-7626-3620-F88D-3774E021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78A00-6885-9016-7265-23382B24B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E1B675-2C69-FDA0-BF8B-488ED85A2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75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888466-003B-0F7A-4363-3B54850793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D60C6D-719A-531F-7BFB-B0955FFB4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1E791-E789-CFA1-6F36-B80B5369C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3F64C-1582-983E-BE8C-9B49D4B24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4EDF6-6D74-ABBF-DAFA-69A5878AE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19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92247-79FD-BA3A-7EC8-9093185E3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49CBA-FE96-76A9-742A-D962EFE36B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400B8-3872-C70A-ABE3-8ADFA69A5B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6537D9-72A7-7B7C-FB5E-6A88EFC06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6D093-5E75-62DA-8437-344E712D8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5736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96943-7079-F000-1991-31FC904F4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8A0B1D-794B-F3D9-AEF7-3890BD8F79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527083-C8FF-642A-52FD-36C36DBC6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CAF1CD-0F1D-E661-2495-F437D83F7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90464-C2AE-F601-8631-D2AE0C8A0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0780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181CBA-A3FF-3D2D-6F09-E94CB63E1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09F6F-AC7B-F595-9296-F775999EE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764F42-F58A-4650-DC64-BC587EBBB7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383F70-C055-FB51-8CBF-36F9E4270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17C06-5BD2-5E8A-4B09-679631ECE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5A8878-9313-A17F-5604-159B91AA7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118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4B263-234A-5648-3F37-C3C46969F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0C2FD-C2E5-88DA-6907-2BD16B499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1D3722-EA29-C15A-1B29-B39DAB0EE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3569A7-45C9-4458-C6B4-F245E5E922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534455-6015-D384-76AE-7D77C3298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568D83-0861-521B-FDFD-40D5F16FF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0D200A-FEB6-E7D1-746C-4ADD98FB5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D7E7A9-82D1-0F24-B7A6-C038EE14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149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124DC-DDCC-AEFF-7D88-CBB392E65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8FB022-F2FB-4AEB-30EF-66DC3A68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F5E133-F4F5-A4D8-2E9A-FF5FD5455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411730-8A12-D7B4-A009-D747DAB7D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71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A2DD92-DA02-40FC-8131-F681E26E2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5F59B3-6154-0C92-F6D0-91882E364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A6FD2D-49FB-7F1E-99AF-A35B56D70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362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63E24-5D70-C431-224F-1F865672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99AB9-6EE3-D19A-7A56-30015C591C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FE0E0-E0C7-9FC1-B942-FA0C71A0A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3B6D6-4D13-87AC-B585-8395922AB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6CA46E-1F67-B04A-3D18-6F74F1A51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75FD1C-BCD3-F32B-329E-965F5BD15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2269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FA1DF-7187-0C4F-2AEC-B3F567386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8C6C1E-5C4F-5AC0-92E0-E6816F78D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D7145-5EFE-89A2-43D0-C4010618CC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B150BC-2E11-56A4-B9E4-66D498C1D9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53265A-BCB6-DEB1-3E5E-1C194ECF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D72AEF-5786-4B69-1417-F83A25FB2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7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7BF49F-DB7A-36FB-3321-2BAAE95A5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6DC02C-74E5-9278-48F0-8879B670C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242E64-D6F0-4992-D1BE-FC0B65C5B0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FD3159-7069-DA4F-8FFC-CB5504560488}" type="datetimeFigureOut">
              <a:rPr lang="en-US" smtClean="0"/>
              <a:t>1/12/26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0A225-0239-8B61-C29C-8239D95E37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DA8B94-D2CA-F1B2-2016-29083C63C0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A8C6A-28E8-214D-99FD-9389196767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845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BB610-5FB2-A8B4-A8C4-F27FBE6ADA8E}"/>
              </a:ext>
            </a:extLst>
          </p:cNvPr>
          <p:cNvSpPr txBox="1"/>
          <p:nvPr/>
        </p:nvSpPr>
        <p:spPr>
          <a:xfrm>
            <a:off x="2296509" y="874455"/>
            <a:ext cx="7598981" cy="25545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LSDA Final Project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2DE3C-171F-7C02-7BF5-1AB4AF0DD639}"/>
              </a:ext>
            </a:extLst>
          </p:cNvPr>
          <p:cNvSpPr txBox="1"/>
          <p:nvPr/>
        </p:nvSpPr>
        <p:spPr>
          <a:xfrm>
            <a:off x="4377557" y="4303455"/>
            <a:ext cx="3436883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Name: Medvegy Gábor</a:t>
            </a:r>
          </a:p>
          <a:p>
            <a:pPr algn="ctr"/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Neptun</a:t>
            </a: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: SZHNB1</a:t>
            </a:r>
          </a:p>
        </p:txBody>
      </p:sp>
    </p:spTree>
    <p:extLst>
      <p:ext uri="{BB962C8B-B14F-4D97-AF65-F5344CB8AC3E}">
        <p14:creationId xmlns:p14="http://schemas.microsoft.com/office/powerpoint/2010/main" val="2828025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1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23E3FA-3CC0-2F4D-9008-DCD35BC8BA59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Stakeholders &amp; Value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75DD1C-EEC1-AF8D-C2EB-322768A51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7980" y="1614023"/>
            <a:ext cx="7236041" cy="482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69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7" y="270743"/>
            <a:ext cx="11675055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 Action</a:t>
            </a:r>
          </a:p>
        </p:txBody>
      </p:sp>
      <p:pic>
        <p:nvPicPr>
          <p:cNvPr id="5" name="Picture 4" descr="A map of the state of california&#10;&#10;Description automatically generated">
            <a:extLst>
              <a:ext uri="{FF2B5EF4-FFF2-40B4-BE49-F238E27FC236}">
                <a16:creationId xmlns:a16="http://schemas.microsoft.com/office/drawing/2014/main" id="{9BB74B0F-B6DB-B95E-7DB8-65D9D1DC9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1623251"/>
            <a:ext cx="5578728" cy="3488681"/>
          </a:xfrm>
          <a:prstGeom prst="rect">
            <a:avLst/>
          </a:prstGeom>
        </p:spPr>
      </p:pic>
      <p:pic>
        <p:nvPicPr>
          <p:cNvPr id="8" name="Picture 7" descr="A graph with blue dots&#10;&#10;Description automatically generated">
            <a:extLst>
              <a:ext uri="{FF2B5EF4-FFF2-40B4-BE49-F238E27FC236}">
                <a16:creationId xmlns:a16="http://schemas.microsoft.com/office/drawing/2014/main" id="{E6FB49E4-F0EA-9BF7-E727-E869769DD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23252"/>
            <a:ext cx="5854261" cy="3488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034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 Action</a:t>
            </a:r>
          </a:p>
        </p:txBody>
      </p:sp>
      <p:pic>
        <p:nvPicPr>
          <p:cNvPr id="9" name="Picture 8" descr="A screenshot of a graph&#10;&#10;Description automatically generated">
            <a:extLst>
              <a:ext uri="{FF2B5EF4-FFF2-40B4-BE49-F238E27FC236}">
                <a16:creationId xmlns:a16="http://schemas.microsoft.com/office/drawing/2014/main" id="{BE93BA60-7AE9-770F-F523-DCC3F341E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9" y="1581517"/>
            <a:ext cx="5486400" cy="3694965"/>
          </a:xfrm>
          <a:prstGeom prst="rect">
            <a:avLst/>
          </a:prstGeom>
        </p:spPr>
      </p:pic>
      <p:pic>
        <p:nvPicPr>
          <p:cNvPr id="11" name="Picture 10" descr="A map of the ocean&#10;&#10;Description automatically generated">
            <a:extLst>
              <a:ext uri="{FF2B5EF4-FFF2-40B4-BE49-F238E27FC236}">
                <a16:creationId xmlns:a16="http://schemas.microsoft.com/office/drawing/2014/main" id="{B2E45625-EFCE-D162-D839-EFB3DEC75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0211" y="1581517"/>
            <a:ext cx="5840561" cy="3694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762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7" y="270743"/>
            <a:ext cx="11685565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 Action</a:t>
            </a:r>
          </a:p>
        </p:txBody>
      </p:sp>
      <p:pic>
        <p:nvPicPr>
          <p:cNvPr id="4" name="Picture 3" descr="A screen shot of a graph&#10;&#10;Description automatically generated">
            <a:extLst>
              <a:ext uri="{FF2B5EF4-FFF2-40B4-BE49-F238E27FC236}">
                <a16:creationId xmlns:a16="http://schemas.microsoft.com/office/drawing/2014/main" id="{EA6DBA04-7284-39A4-D919-8CDBDEA248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394" y="1741714"/>
            <a:ext cx="5486398" cy="3461882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411FC9C-C1FB-FBED-C974-433586D22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208" y="1741714"/>
            <a:ext cx="5486400" cy="3461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3844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7" y="270743"/>
            <a:ext cx="11687407" cy="92333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In </a:t>
            </a:r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Action</a:t>
            </a:r>
          </a:p>
        </p:txBody>
      </p:sp>
      <p:pic>
        <p:nvPicPr>
          <p:cNvPr id="4" name="Picture 3" descr="A graph with red and blue bars&#10;&#10;Description automatically generated">
            <a:extLst>
              <a:ext uri="{FF2B5EF4-FFF2-40B4-BE49-F238E27FC236}">
                <a16:creationId xmlns:a16="http://schemas.microsoft.com/office/drawing/2014/main" id="{5FDC4C0D-CEAA-8E5C-B96D-1AC9786DB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014" y="1628468"/>
            <a:ext cx="10249972" cy="4718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0059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7406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Results &amp; Strongest Influences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ADEE2E-2D05-289D-95BB-61B1B3E3D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35236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64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7406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Sources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09ABE2-73A7-F507-3BE7-C04302C885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967544"/>
              </p:ext>
            </p:extLst>
          </p:nvPr>
        </p:nvGraphicFramePr>
        <p:xfrm>
          <a:off x="2032000" y="2250292"/>
          <a:ext cx="8128000" cy="23926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231527057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8758452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Source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8832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California Housing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https://</a:t>
                      </a:r>
                      <a:r>
                        <a:rPr lang="en-US" dirty="0" err="1"/>
                        <a:t>www.kaggle.com</a:t>
                      </a:r>
                      <a:r>
                        <a:rPr lang="en-US" dirty="0"/>
                        <a:t>/datasets/</a:t>
                      </a:r>
                      <a:r>
                        <a:rPr lang="en-US" dirty="0" err="1"/>
                        <a:t>camnugent</a:t>
                      </a:r>
                      <a:r>
                        <a:rPr lang="en-US" dirty="0"/>
                        <a:t>/</a:t>
                      </a:r>
                      <a:r>
                        <a:rPr lang="en-US" dirty="0" err="1"/>
                        <a:t>california</a:t>
                      </a:r>
                      <a:r>
                        <a:rPr lang="en-US" dirty="0"/>
                        <a:t>-housing-prices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999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Weather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https://open-</a:t>
                      </a:r>
                      <a:r>
                        <a:rPr lang="en-US" dirty="0" err="1"/>
                        <a:t>meteo.com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2975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Cost Estimates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https://</a:t>
                      </a:r>
                      <a:r>
                        <a:rPr lang="en-US" dirty="0" err="1"/>
                        <a:t>calculator.aws</a:t>
                      </a:r>
                      <a:r>
                        <a:rPr lang="en-US" dirty="0"/>
                        <a:t>/#/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3168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Charts &amp; 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https://</a:t>
                      </a:r>
                      <a:r>
                        <a:rPr lang="en-US" dirty="0" err="1"/>
                        <a:t>gemini.google</a:t>
                      </a:r>
                      <a:r>
                        <a:rPr lang="en-US" dirty="0"/>
                        <a:t>/hu/overview/image-generation/?hl=hu-HU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57357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2653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BBB610-5FB2-A8B4-A8C4-F27FBE6ADA8E}"/>
              </a:ext>
            </a:extLst>
          </p:cNvPr>
          <p:cNvSpPr txBox="1"/>
          <p:nvPr/>
        </p:nvSpPr>
        <p:spPr>
          <a:xfrm>
            <a:off x="2296509" y="874455"/>
            <a:ext cx="7598981" cy="255454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Thank you for your attention!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A2DE3C-171F-7C02-7BF5-1AB4AF0DD639}"/>
              </a:ext>
            </a:extLst>
          </p:cNvPr>
          <p:cNvSpPr txBox="1"/>
          <p:nvPr/>
        </p:nvSpPr>
        <p:spPr>
          <a:xfrm>
            <a:off x="4377557" y="4303455"/>
            <a:ext cx="3436883" cy="36933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828530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Business Goal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A44193-6B14-9F29-FF50-704F95D911F9}"/>
              </a:ext>
            </a:extLst>
          </p:cNvPr>
          <p:cNvSpPr txBox="1"/>
          <p:nvPr/>
        </p:nvSpPr>
        <p:spPr>
          <a:xfrm>
            <a:off x="994373" y="2291692"/>
            <a:ext cx="10203255" cy="260186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b="1" i="0" dirty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What are the most important factors influencing median house prices of neighborhoods in California, and implicitly, where should one look if they want to find affordable housing there?</a:t>
            </a:r>
            <a:endParaRPr lang="en-US" sz="2800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98875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Agenda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A44193-6B14-9F29-FF50-704F95D911F9}"/>
              </a:ext>
            </a:extLst>
          </p:cNvPr>
          <p:cNvSpPr txBox="1"/>
          <p:nvPr/>
        </p:nvSpPr>
        <p:spPr>
          <a:xfrm>
            <a:off x="994372" y="2055689"/>
            <a:ext cx="10203255" cy="389452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What was the business goal?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What was done to successfully achieve the goal set?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How the architecture supports business goals?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How to measure the project’s success?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Who will benefit from the project?</a:t>
            </a:r>
          </a:p>
          <a:p>
            <a:pPr marL="457200" indent="-4572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How much would it cost to implement?</a:t>
            </a:r>
          </a:p>
        </p:txBody>
      </p:sp>
    </p:spTree>
    <p:extLst>
      <p:ext uri="{BB962C8B-B14F-4D97-AF65-F5344CB8AC3E}">
        <p14:creationId xmlns:p14="http://schemas.microsoft.com/office/powerpoint/2010/main" val="154375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-12131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A44193-6B14-9F29-FF50-704F95D911F9}"/>
              </a:ext>
            </a:extLst>
          </p:cNvPr>
          <p:cNvSpPr txBox="1"/>
          <p:nvPr/>
        </p:nvSpPr>
        <p:spPr>
          <a:xfrm>
            <a:off x="2442839" y="1346221"/>
            <a:ext cx="7306322" cy="95410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sz="2800" b="0" i="0" u="none" strike="noStrike" dirty="0">
                <a:solidFill>
                  <a:schemeClr val="bg1"/>
                </a:solidFill>
                <a:effectLst/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California housing data derived from the 1990 census.</a:t>
            </a:r>
            <a:endParaRPr lang="en-US" sz="2800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4BC5E6-22D1-3EC6-1948-CA3D4A7254F2}"/>
              </a:ext>
            </a:extLst>
          </p:cNvPr>
          <p:cNvSpPr txBox="1"/>
          <p:nvPr/>
        </p:nvSpPr>
        <p:spPr>
          <a:xfrm>
            <a:off x="2442839" y="2516085"/>
            <a:ext cx="7306322" cy="419858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longitude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latitude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housing_median_age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total_rooms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total_bedrooms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population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households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median_income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median_house_value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ocean_proximity</a:t>
            </a: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06958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FE322E-28C4-BE64-DCAF-64C39F1862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FE5EA2-080A-AD61-FAF0-7CC6C756099A}"/>
              </a:ext>
            </a:extLst>
          </p:cNvPr>
          <p:cNvSpPr txBox="1"/>
          <p:nvPr/>
        </p:nvSpPr>
        <p:spPr>
          <a:xfrm>
            <a:off x="275206" y="270743"/>
            <a:ext cx="11685565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Data Pipeline &amp; Architecture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A4F0A3-1475-B3DD-ADAF-A53E3D8185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207" y="1318758"/>
            <a:ext cx="3913616" cy="54145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0619761-D087-FF09-9C50-1F0B831BB63A}"/>
              </a:ext>
            </a:extLst>
          </p:cNvPr>
          <p:cNvSpPr txBox="1"/>
          <p:nvPr/>
        </p:nvSpPr>
        <p:spPr>
          <a:xfrm>
            <a:off x="4464030" y="1318758"/>
            <a:ext cx="7496741" cy="424731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Raw California housing data is uploaded to Amazon S3.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Amazon </a:t>
            </a: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EventBridge</a:t>
            </a: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triggers an AWS Lambda ETL job on a schedule.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Lambda cleans the data, handles missing values and outliers, samples the data, and enriches it with weather API data.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The processed dataset is saved back to Amazon S3.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An AWS Glue crawler catalogs the data for querying in Amazon Athena.</a:t>
            </a:r>
          </a:p>
          <a:p>
            <a:pPr marL="342900" indent="-342900">
              <a:buFont typeface="+mj-lt"/>
              <a:buAutoNum type="arabicPeriod"/>
            </a:pPr>
            <a:endParaRPr lang="en-US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The final dataset is also used in a </a:t>
            </a:r>
            <a:r>
              <a:rPr lang="en-US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Streamlit</a:t>
            </a:r>
            <a:r>
              <a:rPr lang="en-US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 app for visualizations and house price prediction.</a:t>
            </a:r>
          </a:p>
        </p:txBody>
      </p:sp>
    </p:spTree>
    <p:extLst>
      <p:ext uri="{BB962C8B-B14F-4D97-AF65-F5344CB8AC3E}">
        <p14:creationId xmlns:p14="http://schemas.microsoft.com/office/powerpoint/2010/main" val="8939906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7505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Docker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A44193-6B14-9F29-FF50-704F95D911F9}"/>
              </a:ext>
            </a:extLst>
          </p:cNvPr>
          <p:cNvSpPr txBox="1"/>
          <p:nvPr/>
        </p:nvSpPr>
        <p:spPr>
          <a:xfrm>
            <a:off x="6096000" y="1545774"/>
            <a:ext cx="5854262" cy="507831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Local development: Implemented the Lambda ETL function and defined all required Python dependencies in a </a:t>
            </a:r>
            <a:r>
              <a:rPr lang="en-US" b="1" dirty="0" err="1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Dockerfile</a:t>
            </a: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.</a:t>
            </a:r>
          </a:p>
          <a:p>
            <a:pPr marL="342900" indent="-342900" algn="just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Docker build: Built a portable Docker image containing the ETL application and all necessary libraries.</a:t>
            </a:r>
          </a:p>
          <a:p>
            <a:pPr marL="342900" indent="-342900" algn="just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Registry: Pushed the Docker image to a container registry (Amazon ECR) for deployment.</a:t>
            </a:r>
          </a:p>
          <a:p>
            <a:pPr marL="342900" indent="-342900" algn="just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Deployment: Deployed and executed the container image as an AWS Lambda function.</a:t>
            </a:r>
          </a:p>
          <a:p>
            <a:pPr marL="342900" indent="-342900" algn="just">
              <a:buFont typeface="+mj-lt"/>
              <a:buAutoNum type="arabicPeriod"/>
            </a:pPr>
            <a:endParaRPr lang="en-US" b="1" dirty="0">
              <a:solidFill>
                <a:schemeClr val="bg1"/>
              </a:solidFill>
              <a:latin typeface="ADLaM Display" panose="02010000000000000000" pitchFamily="2" charset="77"/>
              <a:ea typeface="ADLaM Display" panose="02010000000000000000" pitchFamily="2" charset="77"/>
              <a:cs typeface="ADLaM Display" panose="02010000000000000000" pitchFamily="2" charset="77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User access: Processed data is accessed and analyzed through AWS services (S3 and Athena).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2E60F2-4629-7CD1-E253-89E9E0235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738" y="1545773"/>
            <a:ext cx="5576180" cy="507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FE322E-28C4-BE64-DCAF-64C39F1862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3945E5-5F5B-1F6A-4C60-7249E8EF8727}"/>
              </a:ext>
            </a:extLst>
          </p:cNvPr>
          <p:cNvSpPr txBox="1"/>
          <p:nvPr/>
        </p:nvSpPr>
        <p:spPr>
          <a:xfrm>
            <a:off x="275207" y="270743"/>
            <a:ext cx="11685565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KPIs Supported by the pipeline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22EF61-DCA8-5E52-8466-481C8D6C5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5657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869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FE322E-28C4-BE64-DCAF-64C39F18620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75F96B1-E6C3-8D5C-65B6-68507C64A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75275"/>
            <a:ext cx="7772400" cy="5181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88756F-9B67-4A42-EE0B-25B80B6E4337}"/>
              </a:ext>
            </a:extLst>
          </p:cNvPr>
          <p:cNvSpPr txBox="1"/>
          <p:nvPr/>
        </p:nvSpPr>
        <p:spPr>
          <a:xfrm>
            <a:off x="275208" y="270743"/>
            <a:ext cx="1168556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Costs</a:t>
            </a:r>
          </a:p>
        </p:txBody>
      </p:sp>
    </p:spTree>
    <p:extLst>
      <p:ext uri="{BB962C8B-B14F-4D97-AF65-F5344CB8AC3E}">
        <p14:creationId xmlns:p14="http://schemas.microsoft.com/office/powerpoint/2010/main" val="92172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A2B81FC-0E26-247E-7FA4-9E7F68720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1FE7E4-9A7A-AAF7-1ECF-9F6AB29A3C9C}"/>
              </a:ext>
            </a:extLst>
          </p:cNvPr>
          <p:cNvSpPr txBox="1"/>
          <p:nvPr/>
        </p:nvSpPr>
        <p:spPr>
          <a:xfrm>
            <a:off x="275208" y="270743"/>
            <a:ext cx="11675054" cy="877163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100" dirty="0">
                <a:solidFill>
                  <a:schemeClr val="bg1"/>
                </a:solidFill>
                <a:latin typeface="ADLaM Display" panose="02010000000000000000" pitchFamily="2" charset="77"/>
                <a:ea typeface="ADLaM Display" panose="02010000000000000000" pitchFamily="2" charset="77"/>
                <a:cs typeface="ADLaM Display" panose="02010000000000000000" pitchFamily="2" charset="77"/>
              </a:rPr>
              <a:t>Goals Supported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8632FA1-E531-6481-EF17-5B4E776AFA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34589"/>
            <a:ext cx="77724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32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381</Words>
  <Application>Microsoft Macintosh PowerPoint</Application>
  <PresentationFormat>Widescreen</PresentationFormat>
  <Paragraphs>68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ADLaM Display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O365 felhasználó</dc:creator>
  <cp:lastModifiedBy>O365 felhasználó</cp:lastModifiedBy>
  <cp:revision>55</cp:revision>
  <dcterms:created xsi:type="dcterms:W3CDTF">2026-01-11T13:08:28Z</dcterms:created>
  <dcterms:modified xsi:type="dcterms:W3CDTF">2026-01-12T14:17:02Z</dcterms:modified>
</cp:coreProperties>
</file>

<file path=docProps/thumbnail.jpeg>
</file>